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81" r:id="rId2"/>
    <p:sldId id="273" r:id="rId3"/>
    <p:sldId id="280" r:id="rId4"/>
    <p:sldId id="266" r:id="rId5"/>
    <p:sldId id="276" r:id="rId6"/>
    <p:sldId id="277" r:id="rId7"/>
    <p:sldId id="278" r:id="rId8"/>
  </p:sldIdLst>
  <p:sldSz cx="43434000" cy="24231600"/>
  <p:notesSz cx="9144000" cy="6858000"/>
  <p:defaultTextStyle>
    <a:defPPr>
      <a:defRPr lang="en-US"/>
    </a:defPPr>
    <a:lvl1pPr marL="0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1pPr>
    <a:lvl2pPr marL="1933270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2pPr>
    <a:lvl3pPr marL="3866540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3pPr>
    <a:lvl4pPr marL="579981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4pPr>
    <a:lvl5pPr marL="773308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5pPr>
    <a:lvl6pPr marL="966635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6pPr>
    <a:lvl7pPr marL="1159962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7pPr>
    <a:lvl8pPr marL="1353289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8pPr>
    <a:lvl9pPr marL="15466162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632">
          <p15:clr>
            <a:srgbClr val="A4A3A4"/>
          </p15:clr>
        </p15:guide>
        <p15:guide id="2" pos="13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5C7"/>
    <a:srgbClr val="0032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17" autoAdjust="0"/>
    <p:restoredTop sz="96024" autoAdjust="0"/>
  </p:normalViewPr>
  <p:slideViewPr>
    <p:cSldViewPr>
      <p:cViewPr varScale="1">
        <p:scale>
          <a:sx n="29" d="100"/>
          <a:sy n="29" d="100"/>
        </p:scale>
        <p:origin x="150" y="222"/>
      </p:cViewPr>
      <p:guideLst>
        <p:guide orient="horz" pos="7632"/>
        <p:guide pos="136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402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media1.wa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97BBA5-2F7C-43C2-AEF4-915B69606997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66950" y="514350"/>
            <a:ext cx="46101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F65E2-49AF-41C3-BFFA-494E1C827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7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1pPr>
    <a:lvl2pPr marL="1933270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2pPr>
    <a:lvl3pPr marL="3866540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3pPr>
    <a:lvl4pPr marL="5799811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4pPr>
    <a:lvl5pPr marL="7733081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5pPr>
    <a:lvl6pPr marL="9666351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6pPr>
    <a:lvl7pPr marL="11599621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7pPr>
    <a:lvl8pPr marL="13532891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8pPr>
    <a:lvl9pPr marL="15466162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0F65E2-49AF-41C3-BFFA-494E1C8270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70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0F65E2-49AF-41C3-BFFA-494E1C8270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70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57550" y="7527504"/>
            <a:ext cx="36918900" cy="519408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15100" y="13731240"/>
            <a:ext cx="30403800" cy="61925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933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8665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7998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7330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6663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599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53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466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42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000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89650" y="970390"/>
            <a:ext cx="9772650" cy="206753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71700" y="970390"/>
            <a:ext cx="28594050" cy="206753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55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50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0988" y="15571049"/>
            <a:ext cx="36918900" cy="4812665"/>
          </a:xfrm>
        </p:spPr>
        <p:txBody>
          <a:bodyPr anchor="t"/>
          <a:lstStyle>
            <a:lvl1pPr algn="l">
              <a:defRPr sz="169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0988" y="10270389"/>
            <a:ext cx="36918900" cy="5300661"/>
          </a:xfrm>
        </p:spPr>
        <p:txBody>
          <a:bodyPr anchor="b"/>
          <a:lstStyle>
            <a:lvl1pPr marL="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1pPr>
            <a:lvl2pPr marL="193327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2pPr>
            <a:lvl3pPr marL="386654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3pPr>
            <a:lvl4pPr marL="579981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4pPr>
            <a:lvl5pPr marL="773308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5pPr>
            <a:lvl6pPr marL="966635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6pPr>
            <a:lvl7pPr marL="1159962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7pPr>
            <a:lvl8pPr marL="1353289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8pPr>
            <a:lvl9pPr marL="15466162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881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1700" y="5654042"/>
            <a:ext cx="19183350" cy="15991736"/>
          </a:xfrm>
        </p:spPr>
        <p:txBody>
          <a:bodyPr/>
          <a:lstStyle>
            <a:lvl1pPr>
              <a:defRPr sz="11800"/>
            </a:lvl1pPr>
            <a:lvl2pPr>
              <a:defRPr sz="101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78950" y="5654042"/>
            <a:ext cx="19183350" cy="15991736"/>
          </a:xfrm>
        </p:spPr>
        <p:txBody>
          <a:bodyPr/>
          <a:lstStyle>
            <a:lvl1pPr>
              <a:defRPr sz="11800"/>
            </a:lvl1pPr>
            <a:lvl2pPr>
              <a:defRPr sz="101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2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1700" y="5424067"/>
            <a:ext cx="19190893" cy="2260492"/>
          </a:xfrm>
        </p:spPr>
        <p:txBody>
          <a:bodyPr anchor="b"/>
          <a:lstStyle>
            <a:lvl1pPr marL="0" indent="0">
              <a:buNone/>
              <a:defRPr sz="10100" b="1"/>
            </a:lvl1pPr>
            <a:lvl2pPr marL="1933270" indent="0">
              <a:buNone/>
              <a:defRPr sz="8500" b="1"/>
            </a:lvl2pPr>
            <a:lvl3pPr marL="3866540" indent="0">
              <a:buNone/>
              <a:defRPr sz="7600" b="1"/>
            </a:lvl3pPr>
            <a:lvl4pPr marL="5799811" indent="0">
              <a:buNone/>
              <a:defRPr sz="6800" b="1"/>
            </a:lvl4pPr>
            <a:lvl5pPr marL="7733081" indent="0">
              <a:buNone/>
              <a:defRPr sz="6800" b="1"/>
            </a:lvl5pPr>
            <a:lvl6pPr marL="9666351" indent="0">
              <a:buNone/>
              <a:defRPr sz="6800" b="1"/>
            </a:lvl6pPr>
            <a:lvl7pPr marL="11599621" indent="0">
              <a:buNone/>
              <a:defRPr sz="6800" b="1"/>
            </a:lvl7pPr>
            <a:lvl8pPr marL="13532891" indent="0">
              <a:buNone/>
              <a:defRPr sz="6800" b="1"/>
            </a:lvl8pPr>
            <a:lvl9pPr marL="15466162" indent="0">
              <a:buNone/>
              <a:defRPr sz="6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1700" y="7684559"/>
            <a:ext cx="19190893" cy="13961218"/>
          </a:xfrm>
        </p:spPr>
        <p:txBody>
          <a:bodyPr/>
          <a:lstStyle>
            <a:lvl1pPr>
              <a:defRPr sz="10100"/>
            </a:lvl1pPr>
            <a:lvl2pPr>
              <a:defRPr sz="8500"/>
            </a:lvl2pPr>
            <a:lvl3pPr>
              <a:defRPr sz="76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063872" y="5424067"/>
            <a:ext cx="19198432" cy="2260492"/>
          </a:xfrm>
        </p:spPr>
        <p:txBody>
          <a:bodyPr anchor="b"/>
          <a:lstStyle>
            <a:lvl1pPr marL="0" indent="0">
              <a:buNone/>
              <a:defRPr sz="10100" b="1"/>
            </a:lvl1pPr>
            <a:lvl2pPr marL="1933270" indent="0">
              <a:buNone/>
              <a:defRPr sz="8500" b="1"/>
            </a:lvl2pPr>
            <a:lvl3pPr marL="3866540" indent="0">
              <a:buNone/>
              <a:defRPr sz="7600" b="1"/>
            </a:lvl3pPr>
            <a:lvl4pPr marL="5799811" indent="0">
              <a:buNone/>
              <a:defRPr sz="6800" b="1"/>
            </a:lvl4pPr>
            <a:lvl5pPr marL="7733081" indent="0">
              <a:buNone/>
              <a:defRPr sz="6800" b="1"/>
            </a:lvl5pPr>
            <a:lvl6pPr marL="9666351" indent="0">
              <a:buNone/>
              <a:defRPr sz="6800" b="1"/>
            </a:lvl6pPr>
            <a:lvl7pPr marL="11599621" indent="0">
              <a:buNone/>
              <a:defRPr sz="6800" b="1"/>
            </a:lvl7pPr>
            <a:lvl8pPr marL="13532891" indent="0">
              <a:buNone/>
              <a:defRPr sz="6800" b="1"/>
            </a:lvl8pPr>
            <a:lvl9pPr marL="15466162" indent="0">
              <a:buNone/>
              <a:defRPr sz="6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063872" y="7684559"/>
            <a:ext cx="19198432" cy="13961218"/>
          </a:xfrm>
        </p:spPr>
        <p:txBody>
          <a:bodyPr/>
          <a:lstStyle>
            <a:lvl1pPr>
              <a:defRPr sz="10100"/>
            </a:lvl1pPr>
            <a:lvl2pPr>
              <a:defRPr sz="8500"/>
            </a:lvl2pPr>
            <a:lvl3pPr>
              <a:defRPr sz="76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732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46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295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2" y="964777"/>
            <a:ext cx="14289488" cy="4105910"/>
          </a:xfrm>
        </p:spPr>
        <p:txBody>
          <a:bodyPr anchor="b"/>
          <a:lstStyle>
            <a:lvl1pPr algn="l">
              <a:defRPr sz="8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81487" y="964780"/>
            <a:ext cx="24280813" cy="20680999"/>
          </a:xfrm>
        </p:spPr>
        <p:txBody>
          <a:bodyPr/>
          <a:lstStyle>
            <a:lvl1pPr>
              <a:defRPr sz="13500"/>
            </a:lvl1pPr>
            <a:lvl2pPr>
              <a:defRPr sz="11800"/>
            </a:lvl2pPr>
            <a:lvl3pPr>
              <a:defRPr sz="101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71702" y="5070690"/>
            <a:ext cx="14289488" cy="16575089"/>
          </a:xfrm>
        </p:spPr>
        <p:txBody>
          <a:bodyPr/>
          <a:lstStyle>
            <a:lvl1pPr marL="0" indent="0">
              <a:buNone/>
              <a:defRPr sz="5900"/>
            </a:lvl1pPr>
            <a:lvl2pPr marL="1933270" indent="0">
              <a:buNone/>
              <a:defRPr sz="5100"/>
            </a:lvl2pPr>
            <a:lvl3pPr marL="3866540" indent="0">
              <a:buNone/>
              <a:defRPr sz="4200"/>
            </a:lvl3pPr>
            <a:lvl4pPr marL="5799811" indent="0">
              <a:buNone/>
              <a:defRPr sz="3800"/>
            </a:lvl4pPr>
            <a:lvl5pPr marL="7733081" indent="0">
              <a:buNone/>
              <a:defRPr sz="3800"/>
            </a:lvl5pPr>
            <a:lvl6pPr marL="9666351" indent="0">
              <a:buNone/>
              <a:defRPr sz="3800"/>
            </a:lvl6pPr>
            <a:lvl7pPr marL="11599621" indent="0">
              <a:buNone/>
              <a:defRPr sz="3800"/>
            </a:lvl7pPr>
            <a:lvl8pPr marL="13532891" indent="0">
              <a:buNone/>
              <a:defRPr sz="3800"/>
            </a:lvl8pPr>
            <a:lvl9pPr marL="15466162" indent="0">
              <a:buNone/>
              <a:defRPr sz="3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620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3368" y="16962120"/>
            <a:ext cx="26060400" cy="2002474"/>
          </a:xfrm>
        </p:spPr>
        <p:txBody>
          <a:bodyPr anchor="b"/>
          <a:lstStyle>
            <a:lvl1pPr algn="l">
              <a:defRPr sz="8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513368" y="2165138"/>
            <a:ext cx="26060400" cy="14538960"/>
          </a:xfrm>
        </p:spPr>
        <p:txBody>
          <a:bodyPr/>
          <a:lstStyle>
            <a:lvl1pPr marL="0" indent="0">
              <a:buNone/>
              <a:defRPr sz="13500"/>
            </a:lvl1pPr>
            <a:lvl2pPr marL="1933270" indent="0">
              <a:buNone/>
              <a:defRPr sz="11800"/>
            </a:lvl2pPr>
            <a:lvl3pPr marL="3866540" indent="0">
              <a:buNone/>
              <a:defRPr sz="10100"/>
            </a:lvl3pPr>
            <a:lvl4pPr marL="5799811" indent="0">
              <a:buNone/>
              <a:defRPr sz="8500"/>
            </a:lvl4pPr>
            <a:lvl5pPr marL="7733081" indent="0">
              <a:buNone/>
              <a:defRPr sz="8500"/>
            </a:lvl5pPr>
            <a:lvl6pPr marL="9666351" indent="0">
              <a:buNone/>
              <a:defRPr sz="8500"/>
            </a:lvl6pPr>
            <a:lvl7pPr marL="11599621" indent="0">
              <a:buNone/>
              <a:defRPr sz="8500"/>
            </a:lvl7pPr>
            <a:lvl8pPr marL="13532891" indent="0">
              <a:buNone/>
              <a:defRPr sz="8500"/>
            </a:lvl8pPr>
            <a:lvl9pPr marL="15466162" indent="0">
              <a:buNone/>
              <a:defRPr sz="8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13368" y="18964594"/>
            <a:ext cx="26060400" cy="2843846"/>
          </a:xfrm>
        </p:spPr>
        <p:txBody>
          <a:bodyPr/>
          <a:lstStyle>
            <a:lvl1pPr marL="0" indent="0">
              <a:buNone/>
              <a:defRPr sz="5900"/>
            </a:lvl1pPr>
            <a:lvl2pPr marL="1933270" indent="0">
              <a:buNone/>
              <a:defRPr sz="5100"/>
            </a:lvl2pPr>
            <a:lvl3pPr marL="3866540" indent="0">
              <a:buNone/>
              <a:defRPr sz="4200"/>
            </a:lvl3pPr>
            <a:lvl4pPr marL="5799811" indent="0">
              <a:buNone/>
              <a:defRPr sz="3800"/>
            </a:lvl4pPr>
            <a:lvl5pPr marL="7733081" indent="0">
              <a:buNone/>
              <a:defRPr sz="3800"/>
            </a:lvl5pPr>
            <a:lvl6pPr marL="9666351" indent="0">
              <a:buNone/>
              <a:defRPr sz="3800"/>
            </a:lvl6pPr>
            <a:lvl7pPr marL="11599621" indent="0">
              <a:buNone/>
              <a:defRPr sz="3800"/>
            </a:lvl7pPr>
            <a:lvl8pPr marL="13532891" indent="0">
              <a:buNone/>
              <a:defRPr sz="3800"/>
            </a:lvl8pPr>
            <a:lvl9pPr marL="15466162" indent="0">
              <a:buNone/>
              <a:defRPr sz="3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52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2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970388"/>
            <a:ext cx="39090600" cy="4038600"/>
          </a:xfrm>
          <a:prstGeom prst="rect">
            <a:avLst/>
          </a:prstGeom>
        </p:spPr>
        <p:txBody>
          <a:bodyPr vert="horz" lIns="386654" tIns="193327" rIns="386654" bIns="193327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1700" y="5654042"/>
            <a:ext cx="39090600" cy="15991736"/>
          </a:xfrm>
          <a:prstGeom prst="rect">
            <a:avLst/>
          </a:prstGeom>
        </p:spPr>
        <p:txBody>
          <a:bodyPr vert="horz" lIns="386654" tIns="193327" rIns="386654" bIns="193327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71700" y="22459105"/>
            <a:ext cx="10134600" cy="1290108"/>
          </a:xfrm>
          <a:prstGeom prst="rect">
            <a:avLst/>
          </a:prstGeom>
        </p:spPr>
        <p:txBody>
          <a:bodyPr vert="horz" lIns="386654" tIns="193327" rIns="386654" bIns="193327" rtlCol="0" anchor="ctr"/>
          <a:lstStyle>
            <a:lvl1pPr algn="l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8135-F1BB-4772-8968-6B8769A60913}" type="datetimeFigureOut">
              <a:rPr lang="en-US" smtClean="0"/>
              <a:t>8/23/2021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839950" y="22459105"/>
            <a:ext cx="13754100" cy="1290108"/>
          </a:xfrm>
          <a:prstGeom prst="rect">
            <a:avLst/>
          </a:prstGeom>
        </p:spPr>
        <p:txBody>
          <a:bodyPr vert="horz" lIns="386654" tIns="193327" rIns="386654" bIns="193327" rtlCol="0" anchor="ctr"/>
          <a:lstStyle>
            <a:lvl1pPr algn="ct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127700" y="22459105"/>
            <a:ext cx="10134600" cy="1290108"/>
          </a:xfrm>
          <a:prstGeom prst="rect">
            <a:avLst/>
          </a:prstGeom>
        </p:spPr>
        <p:txBody>
          <a:bodyPr vert="horz" lIns="386654" tIns="193327" rIns="386654" bIns="193327" rtlCol="0" anchor="ctr"/>
          <a:lstStyle>
            <a:lvl1pPr algn="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74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866540" rtl="0" eaLnBrk="1" latinLnBrk="0" hangingPunct="1">
        <a:spcBef>
          <a:spcPct val="0"/>
        </a:spcBef>
        <a:buNone/>
        <a:defRPr sz="1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49953" indent="-1449953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3500" kern="1200">
          <a:solidFill>
            <a:schemeClr val="tx1"/>
          </a:solidFill>
          <a:latin typeface="+mn-lt"/>
          <a:ea typeface="+mn-ea"/>
          <a:cs typeface="+mn-cs"/>
        </a:defRPr>
      </a:lvl1pPr>
      <a:lvl2pPr marL="3141564" indent="-1208294" algn="l" defTabSz="3866540" rtl="0" eaLnBrk="1" latinLnBrk="0" hangingPunct="1">
        <a:spcBef>
          <a:spcPct val="20000"/>
        </a:spcBef>
        <a:buFont typeface="Arial" panose="020B0604020202020204" pitchFamily="34" charset="0"/>
        <a:buChar char="–"/>
        <a:defRPr sz="11800" kern="1200">
          <a:solidFill>
            <a:schemeClr val="tx1"/>
          </a:solidFill>
          <a:latin typeface="+mn-lt"/>
          <a:ea typeface="+mn-ea"/>
          <a:cs typeface="+mn-cs"/>
        </a:defRPr>
      </a:lvl2pPr>
      <a:lvl3pPr marL="4833176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0100" kern="1200">
          <a:solidFill>
            <a:schemeClr val="tx1"/>
          </a:solidFill>
          <a:latin typeface="+mn-lt"/>
          <a:ea typeface="+mn-ea"/>
          <a:cs typeface="+mn-cs"/>
        </a:defRPr>
      </a:lvl3pPr>
      <a:lvl4pPr marL="6766446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–"/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99716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»"/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632986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566256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4499527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6432797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1pPr>
      <a:lvl2pPr marL="1933270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2pPr>
      <a:lvl3pPr marL="3866540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3pPr>
      <a:lvl4pPr marL="579981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4pPr>
      <a:lvl5pPr marL="773308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5pPr>
      <a:lvl6pPr marL="966635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6pPr>
      <a:lvl7pPr marL="1159962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7pPr>
      <a:lvl8pPr marL="1353289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8pPr>
      <a:lvl9pPr marL="15466162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D5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794238" y="23591838"/>
            <a:ext cx="487362" cy="487362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D48DDA62-88B9-481C-AF15-29AFCD53313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00249" y="8953500"/>
            <a:ext cx="39528751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6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0"/>
    </mc:Choice>
    <mc:Fallback xmlns="">
      <p:transition spd="slow" advClick="0" advTm="10000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167274"/>
              </p:ext>
            </p:extLst>
          </p:nvPr>
        </p:nvGraphicFramePr>
        <p:xfrm>
          <a:off x="381000" y="1981176"/>
          <a:ext cx="42519600" cy="1024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2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8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b="1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</a:tbl>
          </a:graphicData>
        </a:graphic>
      </p:graphicFrame>
      <p:sp>
        <p:nvSpPr>
          <p:cNvPr id="2" name="Title2"/>
          <p:cNvSpPr>
            <a:spLocks noGrp="1"/>
          </p:cNvSpPr>
          <p:nvPr>
            <p:ph type="title"/>
          </p:nvPr>
        </p:nvSpPr>
        <p:spPr>
          <a:xfrm>
            <a:off x="0" y="882869"/>
            <a:ext cx="6705600" cy="1198179"/>
          </a:xfrm>
        </p:spPr>
        <p:txBody>
          <a:bodyPr>
            <a:noAutofit/>
          </a:bodyPr>
          <a:lstStyle/>
          <a:p>
            <a:pPr algn="l"/>
            <a:r>
              <a:rPr lang="en-US" sz="6000" b="1" dirty="0">
                <a:solidFill>
                  <a:srgbClr val="FFFF00"/>
                </a:solidFill>
              </a:rPr>
              <a:t>Daytime Classes</a:t>
            </a:r>
          </a:p>
        </p:txBody>
      </p:sp>
      <p:sp>
        <p:nvSpPr>
          <p:cNvPr id="4" name="Title1"/>
          <p:cNvSpPr txBox="1">
            <a:spLocks/>
          </p:cNvSpPr>
          <p:nvPr/>
        </p:nvSpPr>
        <p:spPr>
          <a:xfrm>
            <a:off x="2362200" y="173421"/>
            <a:ext cx="39090600" cy="1198179"/>
          </a:xfrm>
          <a:prstGeom prst="rect">
            <a:avLst/>
          </a:prstGeom>
        </p:spPr>
        <p:txBody>
          <a:bodyPr vert="horz" lIns="386654" tIns="193327" rIns="386654" bIns="193327" rtlCol="0" anchor="ctr">
            <a:noAutofit/>
          </a:bodyPr>
          <a:lstStyle>
            <a:lvl1pPr algn="ctr" defTabSz="3866540" rtl="0" eaLnBrk="1" latinLnBrk="0" hangingPunct="1">
              <a:spcBef>
                <a:spcPct val="0"/>
              </a:spcBef>
              <a:buNone/>
              <a:defRPr sz="18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000" b="1" dirty="0">
                <a:solidFill>
                  <a:srgbClr val="FFFF00"/>
                </a:solidFill>
              </a:rPr>
              <a:t>UC Berkeley Extension Date</a:t>
            </a:r>
          </a:p>
        </p:txBody>
      </p:sp>
    </p:spTree>
    <p:extLst>
      <p:ext uri="{BB962C8B-B14F-4D97-AF65-F5344CB8AC3E}">
        <p14:creationId xmlns:p14="http://schemas.microsoft.com/office/powerpoint/2010/main" val="263801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40">
        <p14:prism isContent="1"/>
      </p:transition>
    </mc:Choice>
    <mc:Fallback xmlns="">
      <p:transition spd="slow" advTm="3144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249795"/>
              </p:ext>
            </p:extLst>
          </p:nvPr>
        </p:nvGraphicFramePr>
        <p:xfrm>
          <a:off x="381000" y="1981176"/>
          <a:ext cx="42519600" cy="10241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29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860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800" b="1" dirty="0">
                        <a:solidFill>
                          <a:srgbClr val="FFFF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R="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47"/>
                  </a:ext>
                </a:extLst>
              </a:tr>
            </a:tbl>
          </a:graphicData>
        </a:graphic>
      </p:graphicFrame>
      <p:sp>
        <p:nvSpPr>
          <p:cNvPr id="2" name="Title2"/>
          <p:cNvSpPr>
            <a:spLocks noGrp="1"/>
          </p:cNvSpPr>
          <p:nvPr>
            <p:ph type="title"/>
          </p:nvPr>
        </p:nvSpPr>
        <p:spPr>
          <a:xfrm>
            <a:off x="0" y="882869"/>
            <a:ext cx="6705600" cy="1198179"/>
          </a:xfrm>
        </p:spPr>
        <p:txBody>
          <a:bodyPr>
            <a:noAutofit/>
          </a:bodyPr>
          <a:lstStyle/>
          <a:p>
            <a:pPr algn="l"/>
            <a:r>
              <a:rPr lang="en-US" sz="6000" b="1" dirty="0">
                <a:solidFill>
                  <a:srgbClr val="FFFF00"/>
                </a:solidFill>
              </a:rPr>
              <a:t>Evening Classes</a:t>
            </a:r>
          </a:p>
        </p:txBody>
      </p:sp>
      <p:sp>
        <p:nvSpPr>
          <p:cNvPr id="4" name="Title1"/>
          <p:cNvSpPr txBox="1">
            <a:spLocks/>
          </p:cNvSpPr>
          <p:nvPr/>
        </p:nvSpPr>
        <p:spPr>
          <a:xfrm>
            <a:off x="2362200" y="173421"/>
            <a:ext cx="39090600" cy="1198179"/>
          </a:xfrm>
          <a:prstGeom prst="rect">
            <a:avLst/>
          </a:prstGeom>
        </p:spPr>
        <p:txBody>
          <a:bodyPr vert="horz" lIns="386654" tIns="193327" rIns="386654" bIns="193327" rtlCol="0" anchor="ctr">
            <a:noAutofit/>
          </a:bodyPr>
          <a:lstStyle>
            <a:lvl1pPr algn="ctr" defTabSz="3866540" rtl="0" eaLnBrk="1" latinLnBrk="0" hangingPunct="1">
              <a:spcBef>
                <a:spcPct val="0"/>
              </a:spcBef>
              <a:buNone/>
              <a:defRPr sz="18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000" b="1" dirty="0">
                <a:solidFill>
                  <a:srgbClr val="FFFF00"/>
                </a:solidFill>
              </a:rPr>
              <a:t>UC Berkeley Extension Date</a:t>
            </a:r>
          </a:p>
        </p:txBody>
      </p:sp>
    </p:spTree>
    <p:extLst>
      <p:ext uri="{BB962C8B-B14F-4D97-AF65-F5344CB8AC3E}">
        <p14:creationId xmlns:p14="http://schemas.microsoft.com/office/powerpoint/2010/main" val="2042767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440">
        <p14:prism isContent="1"/>
      </p:transition>
    </mc:Choice>
    <mc:Fallback xmlns="">
      <p:transition spd="slow" advTm="3144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018-UCBEX-Line Campaign-1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0799" y="0"/>
            <a:ext cx="43529956" cy="244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474625"/>
      </p:ext>
    </p:extLst>
  </p:cSld>
  <p:clrMapOvr>
    <a:masterClrMapping/>
  </p:clrMapOvr>
  <p:transition spd="slow" advTm="15547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15121" objId="4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Hours of Operation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7500" b="1" dirty="0">
              <a:solidFill>
                <a:srgbClr val="FFFF00"/>
              </a:solidFill>
            </a:endParaRPr>
          </a:p>
          <a:p>
            <a:pPr marL="0" indent="0" algn="ctr">
              <a:buNone/>
            </a:pPr>
            <a:r>
              <a:rPr lang="en-US" sz="7500" b="1" dirty="0">
                <a:solidFill>
                  <a:srgbClr val="FFFF00"/>
                </a:solidFill>
              </a:rPr>
              <a:t>Business hours: </a:t>
            </a:r>
          </a:p>
          <a:p>
            <a:pPr marL="0" indent="0" algn="ctr">
              <a:buNone/>
            </a:pPr>
            <a:r>
              <a:rPr lang="en-US" sz="7500" b="1" dirty="0"/>
              <a:t>Monday - Thursday 8am -9pm </a:t>
            </a:r>
          </a:p>
          <a:p>
            <a:pPr marL="0" indent="0" algn="ctr">
              <a:buNone/>
            </a:pPr>
            <a:r>
              <a:rPr lang="en-US" sz="7500" b="1" dirty="0"/>
              <a:t>Friday &amp; Saturday  8am - 5pm</a:t>
            </a:r>
          </a:p>
          <a:p>
            <a:pPr marL="0" indent="0" algn="ctr">
              <a:buNone/>
            </a:pPr>
            <a:endParaRPr lang="en-US" sz="7500" b="1" dirty="0"/>
          </a:p>
          <a:p>
            <a:pPr marL="0" indent="0" algn="ctr">
              <a:buNone/>
            </a:pPr>
            <a:r>
              <a:rPr lang="en-US" sz="7500" b="1" dirty="0">
                <a:solidFill>
                  <a:srgbClr val="FFFF00"/>
                </a:solidFill>
              </a:rPr>
              <a:t>Open Lab hours: </a:t>
            </a:r>
          </a:p>
          <a:p>
            <a:pPr marL="0" indent="0" algn="ctr">
              <a:buNone/>
            </a:pPr>
            <a:r>
              <a:rPr lang="en-US" sz="7500" b="1" dirty="0"/>
              <a:t>Monday –Thursday 12pm – 9:45pm </a:t>
            </a:r>
          </a:p>
          <a:p>
            <a:pPr marL="0" indent="0" algn="ctr">
              <a:buNone/>
            </a:pPr>
            <a:r>
              <a:rPr lang="en-US" sz="7500" b="1" dirty="0"/>
              <a:t>Friday &amp; Saturday 10am – 4:45pm</a:t>
            </a:r>
          </a:p>
          <a:p>
            <a:pPr marL="0" indent="0" algn="ctr">
              <a:buNone/>
            </a:pPr>
            <a:endParaRPr lang="en-US" sz="7500" b="1" dirty="0"/>
          </a:p>
          <a:p>
            <a:pPr marL="0" indent="0" algn="ctr">
              <a:buNone/>
            </a:pPr>
            <a:r>
              <a:rPr lang="en-US" sz="7500" b="1" i="1" dirty="0">
                <a:solidFill>
                  <a:srgbClr val="FFFF00"/>
                </a:solidFill>
              </a:rPr>
              <a:t>Hours are subject to change without notice</a:t>
            </a:r>
          </a:p>
          <a:p>
            <a:pPr marL="0" indent="0" algn="ctr">
              <a:buNone/>
            </a:pPr>
            <a:r>
              <a:rPr lang="en-US" sz="7500" b="1" i="1" dirty="0">
                <a:solidFill>
                  <a:srgbClr val="FFFF00"/>
                </a:solidFill>
              </a:rPr>
              <a:t>Please note: The Center is closed on Sunday and Holidays</a:t>
            </a:r>
          </a:p>
        </p:txBody>
      </p:sp>
    </p:spTree>
    <p:extLst>
      <p:ext uri="{BB962C8B-B14F-4D97-AF65-F5344CB8AC3E}">
        <p14:creationId xmlns:p14="http://schemas.microsoft.com/office/powerpoint/2010/main" val="848578692"/>
      </p:ext>
    </p:extLst>
  </p:cSld>
  <p:clrMapOvr>
    <a:masterClrMapping/>
  </p:clrMapOvr>
  <p:transition spd="slow" advTm="21203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Open Studio Hours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FFFF00"/>
                </a:solidFill>
              </a:rPr>
              <a:t>7</a:t>
            </a:r>
            <a:r>
              <a:rPr lang="en-US" b="1" baseline="30000" dirty="0">
                <a:solidFill>
                  <a:srgbClr val="FFFF00"/>
                </a:solidFill>
              </a:rPr>
              <a:t>th</a:t>
            </a:r>
            <a:r>
              <a:rPr lang="en-US" b="1" dirty="0">
                <a:solidFill>
                  <a:srgbClr val="FFFF00"/>
                </a:solidFill>
              </a:rPr>
              <a:t> Floor </a:t>
            </a:r>
          </a:p>
          <a:p>
            <a:pPr marL="0" indent="0" algn="ctr">
              <a:buNone/>
            </a:pPr>
            <a:r>
              <a:rPr lang="en-US" b="1" dirty="0"/>
              <a:t>Please note:  All Art students must sign in to use the Open Studio. </a:t>
            </a:r>
          </a:p>
          <a:p>
            <a:pPr marL="0" indent="0" algn="ctr">
              <a:buNone/>
            </a:pPr>
            <a:r>
              <a:rPr lang="en-US" b="1" dirty="0"/>
              <a:t>Sign in sheets are available at the front desk on the 6</a:t>
            </a:r>
            <a:r>
              <a:rPr lang="en-US" b="1" baseline="30000" dirty="0"/>
              <a:t>th </a:t>
            </a:r>
            <a:r>
              <a:rPr lang="en-US" b="1" dirty="0"/>
              <a:t>and </a:t>
            </a:r>
            <a:r>
              <a:rPr lang="en-US" b="1" baseline="30000" dirty="0"/>
              <a:t> </a:t>
            </a:r>
            <a:r>
              <a:rPr lang="en-US" b="1" dirty="0"/>
              <a:t>7</a:t>
            </a:r>
            <a:r>
              <a:rPr lang="en-US" b="1" baseline="30000" dirty="0"/>
              <a:t>th</a:t>
            </a:r>
            <a:r>
              <a:rPr lang="en-US" b="1" dirty="0"/>
              <a:t> floor</a:t>
            </a:r>
            <a:r>
              <a:rPr lang="en-US" dirty="0"/>
              <a:t>. 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>
                <a:solidFill>
                  <a:srgbClr val="FFFF00"/>
                </a:solidFill>
              </a:rPr>
              <a:t>Visual Arts Open Studio</a:t>
            </a:r>
          </a:p>
          <a:p>
            <a:pPr marL="0" indent="0" algn="ctr">
              <a:buNone/>
            </a:pPr>
            <a:r>
              <a:rPr lang="en-US" b="1" dirty="0"/>
              <a:t>Room 705 </a:t>
            </a:r>
          </a:p>
          <a:p>
            <a:pPr marL="0" indent="0" algn="ctr">
              <a:buNone/>
            </a:pPr>
            <a:r>
              <a:rPr lang="en-US" b="1" dirty="0"/>
              <a:t>Monday-Saturday 9:30am - 4:30pm </a:t>
            </a:r>
          </a:p>
          <a:p>
            <a:pPr marL="0" indent="0" algn="ctr">
              <a:buNone/>
            </a:pPr>
            <a:r>
              <a:rPr lang="en-US" b="1" dirty="0"/>
              <a:t>(when classes are not in session)</a:t>
            </a:r>
          </a:p>
          <a:p>
            <a:pPr marL="0" indent="0" algn="ctr">
              <a:buNone/>
            </a:pPr>
            <a:r>
              <a:rPr lang="en-US" b="1" dirty="0"/>
              <a:t>Closed on Sunday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b="1" dirty="0">
                <a:solidFill>
                  <a:srgbClr val="FFFF00"/>
                </a:solidFill>
              </a:rPr>
              <a:t>Drafting Open Studio </a:t>
            </a:r>
          </a:p>
          <a:p>
            <a:pPr marL="0" indent="0" algn="ctr">
              <a:buNone/>
            </a:pPr>
            <a:r>
              <a:rPr lang="en-US" b="1" dirty="0"/>
              <a:t>Room 714</a:t>
            </a:r>
          </a:p>
          <a:p>
            <a:pPr marL="0" indent="0" algn="ctr">
              <a:buNone/>
            </a:pPr>
            <a:r>
              <a:rPr lang="en-US" b="1" dirty="0"/>
              <a:t>Monday – Saturday 9:00am - 4:30pm</a:t>
            </a:r>
          </a:p>
          <a:p>
            <a:pPr marL="0" indent="0" algn="ctr">
              <a:buNone/>
            </a:pPr>
            <a:r>
              <a:rPr lang="en-US" b="1" dirty="0"/>
              <a:t>(when classes are not in session)</a:t>
            </a:r>
          </a:p>
          <a:p>
            <a:pPr marL="0" indent="0" algn="ctr">
              <a:buNone/>
            </a:pPr>
            <a:r>
              <a:rPr lang="en-US" b="1" dirty="0"/>
              <a:t>Closed on Sunday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489934"/>
      </p:ext>
    </p:extLst>
  </p:cSld>
  <p:clrMapOvr>
    <a:masterClrMapping/>
  </p:clrMapOvr>
  <p:transition spd="slow" advTm="20897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5000" dirty="0">
                <a:solidFill>
                  <a:srgbClr val="FFFF00"/>
                </a:solidFill>
              </a:rPr>
              <a:t>What students are saying about our programs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1700" y="4191001"/>
            <a:ext cx="19190893" cy="2590799"/>
          </a:xfrm>
        </p:spPr>
        <p:txBody>
          <a:bodyPr>
            <a:noAutofit/>
          </a:bodyPr>
          <a:lstStyle/>
          <a:p>
            <a:pPr algn="ctr"/>
            <a:r>
              <a:rPr lang="en-US" sz="7500" dirty="0"/>
              <a:t>Vanessa </a:t>
            </a:r>
            <a:r>
              <a:rPr lang="en-US" sz="7500" dirty="0" err="1"/>
              <a:t>Vun</a:t>
            </a:r>
            <a:endParaRPr lang="en-US" sz="7500" dirty="0"/>
          </a:p>
          <a:p>
            <a:pPr algn="ctr"/>
            <a:r>
              <a:rPr lang="en-US" sz="7500" dirty="0"/>
              <a:t>Sciences Courses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063872" y="4267201"/>
            <a:ext cx="19198432" cy="2667000"/>
          </a:xfrm>
        </p:spPr>
        <p:txBody>
          <a:bodyPr>
            <a:noAutofit/>
          </a:bodyPr>
          <a:lstStyle/>
          <a:p>
            <a:pPr algn="ctr"/>
            <a:r>
              <a:rPr lang="en-US" sz="7500" dirty="0"/>
              <a:t>Sean </a:t>
            </a:r>
            <a:r>
              <a:rPr lang="en-US" sz="7500" dirty="0" err="1"/>
              <a:t>Haq</a:t>
            </a:r>
            <a:endParaRPr lang="en-US" sz="7500" dirty="0"/>
          </a:p>
          <a:p>
            <a:pPr algn="ctr"/>
            <a:r>
              <a:rPr lang="en-US" sz="7500" dirty="0"/>
              <a:t>Technology Courses</a:t>
            </a:r>
          </a:p>
        </p:txBody>
      </p:sp>
      <p:sp>
        <p:nvSpPr>
          <p:cNvPr id="7" name="Rectangle 6"/>
          <p:cNvSpPr/>
          <p:nvPr/>
        </p:nvSpPr>
        <p:spPr>
          <a:xfrm>
            <a:off x="10858500" y="10900083"/>
            <a:ext cx="10858500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“UC Berkeley Extension had the easiest way to enroll in the courses. </a:t>
            </a:r>
          </a:p>
          <a:p>
            <a:r>
              <a:rPr lang="en-US" dirty="0"/>
              <a:t>I could easily find a spot and sign up for the class.”</a:t>
            </a:r>
          </a:p>
        </p:txBody>
      </p:sp>
      <p:sp>
        <p:nvSpPr>
          <p:cNvPr id="8" name="Rectangle 7"/>
          <p:cNvSpPr/>
          <p:nvPr/>
        </p:nvSpPr>
        <p:spPr>
          <a:xfrm>
            <a:off x="35052000" y="8991601"/>
            <a:ext cx="6477000" cy="82791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“Some of my classes are in walking distance from work—what more could you ask for?”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7988519"/>
            <a:ext cx="8085216" cy="139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2800" y="8017422"/>
            <a:ext cx="7727199" cy="139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09496946"/>
      </p:ext>
    </p:extLst>
  </p:cSld>
  <p:clrMapOvr>
    <a:masterClrMapping/>
  </p:clrMapOvr>
  <p:transition spd="slow" advTm="26592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2254</TotalTime>
  <Words>206</Words>
  <Application>Microsoft Office PowerPoint</Application>
  <PresentationFormat>Custom</PresentationFormat>
  <Paragraphs>43</Paragraphs>
  <Slides>7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PowerPoint Presentation</vt:lpstr>
      <vt:lpstr>Daytime Classes</vt:lpstr>
      <vt:lpstr>Evening Classes</vt:lpstr>
      <vt:lpstr>PowerPoint Presentation</vt:lpstr>
      <vt:lpstr>Hours of Operation</vt:lpstr>
      <vt:lpstr>Open Studio Hours</vt:lpstr>
      <vt:lpstr>What students are saying about our programs</vt:lpstr>
    </vt:vector>
  </TitlesOfParts>
  <Company>UC Berkeley Extension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UC Berkeley Extension</dc:creator>
  <cp:lastModifiedBy>Pat</cp:lastModifiedBy>
  <cp:revision>32</cp:revision>
  <dcterms:created xsi:type="dcterms:W3CDTF">2015-10-29T21:49:43Z</dcterms:created>
  <dcterms:modified xsi:type="dcterms:W3CDTF">2021-08-24T00:21:05Z</dcterms:modified>
</cp:coreProperties>
</file>

<file path=docProps/thumbnail.jpeg>
</file>